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Proxima Nova" panose="020B0604020202020204" charset="0"/>
      <p:regular r:id="rId17"/>
      <p:bold r:id="rId18"/>
      <p:italic r:id="rId19"/>
      <p:boldItalic r:id="rId20"/>
    </p:embeddedFont>
    <p:embeddedFont>
      <p:font typeface="Proxima Nova Extrabold" panose="020B0604020202020204" charset="0"/>
      <p:bold r:id="rId21"/>
    </p:embeddedFont>
    <p:embeddedFont>
      <p:font typeface="Proxima Nova Semibold" panose="020B0604020202020204" charset="0"/>
      <p:regular r:id="rId22"/>
      <p:bold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132" y="2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3744849d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3744849d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fa716419dc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2fa716419dc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fa2cb1241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fa2cb1241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fa7b9effeb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fa7b9effeb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fa7b9effe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fa7b9effe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fa716419dc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fa716419dc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c3744849db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c3744849db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0aac4717c0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30aac4717c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0aac4717c0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0aac4717c0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3744849d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3744849db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fa7157d55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fa7157d55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fa716419d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2fa716419d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fa716419dc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2fa716419d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fa716419dc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2fa716419dc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019350" y="735650"/>
            <a:ext cx="5374500" cy="251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None/>
              <a:defRPr sz="4400">
                <a:solidFill>
                  <a:srgbClr val="FFFFFF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019350" y="3381168"/>
            <a:ext cx="53745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F2FE"/>
              </a:buClr>
              <a:buSzPts val="1800"/>
              <a:buNone/>
              <a:defRPr>
                <a:solidFill>
                  <a:srgbClr val="E8F2FE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1491925" y="405625"/>
            <a:ext cx="2721900" cy="26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ubTitle" idx="1"/>
          </p:nvPr>
        </p:nvSpPr>
        <p:spPr>
          <a:xfrm>
            <a:off x="1491925" y="3220297"/>
            <a:ext cx="2721900" cy="14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 hasCustomPrompt="1"/>
          </p:nvPr>
        </p:nvSpPr>
        <p:spPr>
          <a:xfrm>
            <a:off x="2607267" y="536206"/>
            <a:ext cx="2195100" cy="192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2607263" y="2557676"/>
            <a:ext cx="2195100" cy="15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title" idx="2" hasCustomPrompt="1"/>
          </p:nvPr>
        </p:nvSpPr>
        <p:spPr>
          <a:xfrm>
            <a:off x="5212064" y="536206"/>
            <a:ext cx="2195100" cy="192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3"/>
          </p:nvPr>
        </p:nvSpPr>
        <p:spPr>
          <a:xfrm>
            <a:off x="5212057" y="2557676"/>
            <a:ext cx="2195100" cy="15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/>
          <p:nvPr/>
        </p:nvSpPr>
        <p:spPr>
          <a:xfrm>
            <a:off x="4902000" y="1004100"/>
            <a:ext cx="3650700" cy="3265500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ctrTitle"/>
          </p:nvPr>
        </p:nvSpPr>
        <p:spPr>
          <a:xfrm>
            <a:off x="894025" y="666875"/>
            <a:ext cx="3018000" cy="178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3600"/>
              <a:buNone/>
              <a:defRPr sz="3600">
                <a:solidFill>
                  <a:srgbClr val="004C97"/>
                </a:solidFill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5200"/>
              <a:buNone/>
              <a:defRPr sz="5200">
                <a:solidFill>
                  <a:srgbClr val="004C97"/>
                </a:solidFill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5200"/>
              <a:buNone/>
              <a:defRPr sz="5200">
                <a:solidFill>
                  <a:srgbClr val="004C97"/>
                </a:solidFill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5200"/>
              <a:buNone/>
              <a:defRPr sz="5200">
                <a:solidFill>
                  <a:srgbClr val="004C97"/>
                </a:solidFill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5200"/>
              <a:buNone/>
              <a:defRPr sz="5200">
                <a:solidFill>
                  <a:srgbClr val="004C97"/>
                </a:solidFill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5200"/>
              <a:buNone/>
              <a:defRPr sz="5200">
                <a:solidFill>
                  <a:srgbClr val="004C97"/>
                </a:solidFill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5200"/>
              <a:buNone/>
              <a:defRPr sz="5200">
                <a:solidFill>
                  <a:srgbClr val="004C97"/>
                </a:solidFill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5200"/>
              <a:buNone/>
              <a:defRPr sz="5200">
                <a:solidFill>
                  <a:srgbClr val="004C97"/>
                </a:solidFill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5200"/>
              <a:buNone/>
              <a:defRPr sz="5200">
                <a:solidFill>
                  <a:srgbClr val="004C97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894025" y="2550700"/>
            <a:ext cx="2523000" cy="20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800"/>
              <a:buNone/>
              <a:defRPr>
                <a:solidFill>
                  <a:srgbClr val="004C9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800"/>
              <a:buNone/>
              <a:defRPr sz="1800">
                <a:solidFill>
                  <a:srgbClr val="004C97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800"/>
              <a:buNone/>
              <a:defRPr sz="1800">
                <a:solidFill>
                  <a:srgbClr val="004C97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800"/>
              <a:buNone/>
              <a:defRPr sz="1800">
                <a:solidFill>
                  <a:srgbClr val="004C97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800"/>
              <a:buNone/>
              <a:defRPr sz="1800">
                <a:solidFill>
                  <a:srgbClr val="004C97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800"/>
              <a:buNone/>
              <a:defRPr sz="1800">
                <a:solidFill>
                  <a:srgbClr val="004C97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800"/>
              <a:buNone/>
              <a:defRPr sz="1800">
                <a:solidFill>
                  <a:srgbClr val="004C97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800"/>
              <a:buNone/>
              <a:defRPr sz="1800">
                <a:solidFill>
                  <a:srgbClr val="004C97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800"/>
              <a:buNone/>
              <a:defRPr sz="1800">
                <a:solidFill>
                  <a:srgbClr val="004C9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ed Content Slide">
  <p:cSld name="Bulleted Content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4"/>
          <p:cNvSpPr txBox="1"/>
          <p:nvPr/>
        </p:nvSpPr>
        <p:spPr>
          <a:xfrm>
            <a:off x="378778" y="337948"/>
            <a:ext cx="83262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endParaRPr sz="3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4"/>
          <p:cNvSpPr txBox="1"/>
          <p:nvPr/>
        </p:nvSpPr>
        <p:spPr>
          <a:xfrm>
            <a:off x="507999" y="1607330"/>
            <a:ext cx="3472800" cy="25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marR="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5F2D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rgbClr val="055F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42475" y="333524"/>
            <a:ext cx="84591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29A"/>
              </a:buClr>
              <a:buSzPts val="4500"/>
              <a:buFont typeface="Proxima Nova"/>
              <a:buNone/>
              <a:defRPr sz="4500" b="1" i="0" u="none" strike="noStrike" cap="none">
                <a:solidFill>
                  <a:srgbClr val="2152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42475" y="1308082"/>
            <a:ext cx="8459100" cy="24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1529A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2152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">
  <p:cSld name="Transition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342475" y="333524"/>
            <a:ext cx="84591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29A"/>
              </a:buClr>
              <a:buSzPts val="4500"/>
              <a:buFont typeface="Proxima Nova"/>
              <a:buNone/>
              <a:defRPr sz="4500" b="1" i="0" u="none" strike="noStrike" cap="none">
                <a:solidFill>
                  <a:srgbClr val="2152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342475" y="1308082"/>
            <a:ext cx="8459100" cy="24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1529A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152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s Slide ">
  <p:cSld name="Projects Slide 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6"/>
          <p:cNvSpPr txBox="1"/>
          <p:nvPr/>
        </p:nvSpPr>
        <p:spPr>
          <a:xfrm>
            <a:off x="378778" y="374524"/>
            <a:ext cx="84624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378778" y="278016"/>
            <a:ext cx="83865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roxima Nova"/>
              <a:buNone/>
              <a:defRPr sz="45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378778" y="916938"/>
            <a:ext cx="3620400" cy="28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1529A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2152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2"/>
          </p:nvPr>
        </p:nvSpPr>
        <p:spPr>
          <a:xfrm>
            <a:off x="4319121" y="916938"/>
            <a:ext cx="3620400" cy="28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1529A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2152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619900" y="507050"/>
            <a:ext cx="3738900" cy="179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None/>
              <a:defRPr sz="4400">
                <a:solidFill>
                  <a:srgbClr val="FFFFFF"/>
                </a:solidFill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619900" y="2451726"/>
            <a:ext cx="3738900" cy="1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F2FE"/>
              </a:buClr>
              <a:buSzPts val="1800"/>
              <a:buNone/>
              <a:defRPr>
                <a:solidFill>
                  <a:srgbClr val="E8F2FE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5149500" y="0"/>
            <a:ext cx="3994500" cy="287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ctrTitle"/>
          </p:nvPr>
        </p:nvSpPr>
        <p:spPr>
          <a:xfrm>
            <a:off x="1878075" y="666875"/>
            <a:ext cx="6619800" cy="15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None/>
              <a:defRPr sz="4400">
                <a:solidFill>
                  <a:srgbClr val="FFFFFF"/>
                </a:solidFill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ubTitle" idx="1"/>
          </p:nvPr>
        </p:nvSpPr>
        <p:spPr>
          <a:xfrm>
            <a:off x="1878075" y="2315573"/>
            <a:ext cx="6619800" cy="19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F2FE"/>
              </a:buClr>
              <a:buSzPts val="1800"/>
              <a:buNone/>
              <a:defRPr>
                <a:solidFill>
                  <a:srgbClr val="E8F2FE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ctrTitle"/>
          </p:nvPr>
        </p:nvSpPr>
        <p:spPr>
          <a:xfrm>
            <a:off x="1547925" y="666875"/>
            <a:ext cx="3134100" cy="13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1547925" y="2157375"/>
            <a:ext cx="3134100" cy="22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F2FE"/>
              </a:buClr>
              <a:buSzPts val="1800"/>
              <a:buNone/>
              <a:defRPr>
                <a:solidFill>
                  <a:srgbClr val="E8F2FE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5"/>
          <p:cNvSpPr/>
          <p:nvPr/>
        </p:nvSpPr>
        <p:spPr>
          <a:xfrm>
            <a:off x="5073900" y="550025"/>
            <a:ext cx="3526800" cy="3693300"/>
          </a:xfrm>
          <a:prstGeom prst="roundRect">
            <a:avLst>
              <a:gd name="adj" fmla="val 1009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/>
          <p:nvPr/>
        </p:nvSpPr>
        <p:spPr>
          <a:xfrm>
            <a:off x="4977625" y="0"/>
            <a:ext cx="4166400" cy="425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ctrTitle"/>
          </p:nvPr>
        </p:nvSpPr>
        <p:spPr>
          <a:xfrm>
            <a:off x="523525" y="666875"/>
            <a:ext cx="3753000" cy="14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3600"/>
              <a:buNone/>
              <a:defRPr sz="3600">
                <a:solidFill>
                  <a:srgbClr val="004C97"/>
                </a:solidFill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5200"/>
              <a:buNone/>
              <a:defRPr sz="5200">
                <a:solidFill>
                  <a:srgbClr val="004C97"/>
                </a:solidFill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5200"/>
              <a:buNone/>
              <a:defRPr sz="5200">
                <a:solidFill>
                  <a:srgbClr val="004C97"/>
                </a:solidFill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5200"/>
              <a:buNone/>
              <a:defRPr sz="5200">
                <a:solidFill>
                  <a:srgbClr val="004C97"/>
                </a:solidFill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5200"/>
              <a:buNone/>
              <a:defRPr sz="5200">
                <a:solidFill>
                  <a:srgbClr val="004C97"/>
                </a:solidFill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5200"/>
              <a:buNone/>
              <a:defRPr sz="5200">
                <a:solidFill>
                  <a:srgbClr val="004C97"/>
                </a:solidFill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5200"/>
              <a:buNone/>
              <a:defRPr sz="5200">
                <a:solidFill>
                  <a:srgbClr val="004C97"/>
                </a:solidFill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5200"/>
              <a:buNone/>
              <a:defRPr sz="5200">
                <a:solidFill>
                  <a:srgbClr val="004C97"/>
                </a:solidFill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5200"/>
              <a:buNone/>
              <a:defRPr sz="5200">
                <a:solidFill>
                  <a:srgbClr val="004C97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ubTitle" idx="1"/>
          </p:nvPr>
        </p:nvSpPr>
        <p:spPr>
          <a:xfrm>
            <a:off x="523525" y="2231756"/>
            <a:ext cx="3753000" cy="23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800"/>
              <a:buNone/>
              <a:defRPr>
                <a:solidFill>
                  <a:srgbClr val="004C9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800"/>
              <a:buNone/>
              <a:defRPr sz="1800">
                <a:solidFill>
                  <a:srgbClr val="004C97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800"/>
              <a:buNone/>
              <a:defRPr sz="1800">
                <a:solidFill>
                  <a:srgbClr val="004C97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800"/>
              <a:buNone/>
              <a:defRPr sz="1800">
                <a:solidFill>
                  <a:srgbClr val="004C97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800"/>
              <a:buNone/>
              <a:defRPr sz="1800">
                <a:solidFill>
                  <a:srgbClr val="004C97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800"/>
              <a:buNone/>
              <a:defRPr sz="1800">
                <a:solidFill>
                  <a:srgbClr val="004C97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800"/>
              <a:buNone/>
              <a:defRPr sz="1800">
                <a:solidFill>
                  <a:srgbClr val="004C97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800"/>
              <a:buNone/>
              <a:defRPr sz="1800">
                <a:solidFill>
                  <a:srgbClr val="004C97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800"/>
              <a:buNone/>
              <a:defRPr sz="1800">
                <a:solidFill>
                  <a:srgbClr val="004C9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tails 1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44100" y="368825"/>
            <a:ext cx="707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444100" y="1152475"/>
            <a:ext cx="3477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4374048" y="1152475"/>
            <a:ext cx="3477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tails 2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640600" y="292625"/>
            <a:ext cx="707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640600" y="1076275"/>
            <a:ext cx="3252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2"/>
          </p:nvPr>
        </p:nvSpPr>
        <p:spPr>
          <a:xfrm>
            <a:off x="4316735" y="1076275"/>
            <a:ext cx="3252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tails 3">
  <p:cSld name="TITLE_AND_TWO_COLUMNS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794725" y="555600"/>
            <a:ext cx="707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794725" y="1263050"/>
            <a:ext cx="3661500" cy="31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2577" y="1263050"/>
            <a:ext cx="3661500" cy="31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1457025" y="782625"/>
            <a:ext cx="5256600" cy="36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roxima Nova Extrabold"/>
              <a:buNone/>
              <a:defRPr sz="32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 Semibold"/>
              <a:buChar char="●"/>
              <a:defRPr sz="1800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ss.sonoma.edu/register-service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ss.sonoma.edu/students/faqs-student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disability.services@sonoma.ed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ss.sonoma.edu/about-dss/staff-member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ctrTitle"/>
          </p:nvPr>
        </p:nvSpPr>
        <p:spPr>
          <a:xfrm>
            <a:off x="3019350" y="735650"/>
            <a:ext cx="5374500" cy="251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Disability Services for Students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(DSS)</a:t>
            </a:r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ubTitle" idx="1"/>
          </p:nvPr>
        </p:nvSpPr>
        <p:spPr>
          <a:xfrm>
            <a:off x="3442300" y="4033725"/>
            <a:ext cx="4984800" cy="5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Brent Boyer, M.A.</a:t>
            </a:r>
            <a:endParaRPr>
              <a:solidFill>
                <a:srgbClr val="FFD9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Director</a:t>
            </a:r>
            <a:endParaRPr>
              <a:solidFill>
                <a:srgbClr val="FFD96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>
            <a:spLocks noGrp="1"/>
          </p:cNvSpPr>
          <p:nvPr>
            <p:ph type="title"/>
          </p:nvPr>
        </p:nvSpPr>
        <p:spPr>
          <a:xfrm>
            <a:off x="342475" y="333525"/>
            <a:ext cx="8572500" cy="10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roxima Nova"/>
              <a:buNone/>
            </a:pPr>
            <a:r>
              <a:rPr lang="en" sz="2600">
                <a:solidFill>
                  <a:srgbClr val="21529A"/>
                </a:solidFill>
              </a:rPr>
              <a:t>Comparison of High School &amp; College Services for Students with Disabilities - Determining Accommodations</a:t>
            </a:r>
            <a:endParaRPr sz="2600" b="1">
              <a:solidFill>
                <a:srgbClr val="21529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4" name="Google Shape;134;p26"/>
          <p:cNvSpPr txBox="1">
            <a:spLocks noGrp="1"/>
          </p:cNvSpPr>
          <p:nvPr>
            <p:ph type="body" idx="1"/>
          </p:nvPr>
        </p:nvSpPr>
        <p:spPr>
          <a:xfrm>
            <a:off x="294350" y="1746025"/>
            <a:ext cx="3528900" cy="17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Classroom accommodations may be formally developed through IEP or 504 Plans.  Some teachers may informally agree to provide accommodations in their classrooms.</a:t>
            </a:r>
            <a:endParaRPr sz="15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529A"/>
              </a:buClr>
              <a:buSzPts val="2100"/>
              <a:buFont typeface="Proxima Nova"/>
              <a:buNone/>
            </a:pPr>
            <a:endParaRPr sz="15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135" name="Google Shape;135;p26"/>
          <p:cNvSpPr txBox="1">
            <a:spLocks noGrp="1"/>
          </p:cNvSpPr>
          <p:nvPr>
            <p:ph type="body" idx="2"/>
          </p:nvPr>
        </p:nvSpPr>
        <p:spPr>
          <a:xfrm>
            <a:off x="4319125" y="1746025"/>
            <a:ext cx="3681300" cy="23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Academic accommodations are based on functional limitations identified in the student’s formal assessment (e.g. Learning disability testing).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529A"/>
              </a:buClr>
              <a:buSzPts val="2100"/>
              <a:buFont typeface="Proxima Nova"/>
              <a:buNone/>
            </a:pPr>
            <a:endParaRPr sz="1500"/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DSS Advisor provides the student and faculty with an accommodation letter outlining appropriate accommodations for each class.</a:t>
            </a:r>
            <a:endParaRPr sz="15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>
            <a:spLocks noGrp="1"/>
          </p:cNvSpPr>
          <p:nvPr>
            <p:ph type="title"/>
          </p:nvPr>
        </p:nvSpPr>
        <p:spPr>
          <a:xfrm>
            <a:off x="342475" y="333525"/>
            <a:ext cx="8553300" cy="974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How to Get Started with DSS: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It is as Easy as 1, 2, 3.</a:t>
            </a:r>
            <a:r>
              <a:rPr lang="en" sz="3400"/>
              <a:t> </a:t>
            </a:r>
            <a:endParaRPr sz="3400"/>
          </a:p>
        </p:txBody>
      </p:sp>
      <p:sp>
        <p:nvSpPr>
          <p:cNvPr id="142" name="Google Shape;142;p27"/>
          <p:cNvSpPr txBox="1">
            <a:spLocks noGrp="1"/>
          </p:cNvSpPr>
          <p:nvPr>
            <p:ph type="body" idx="1"/>
          </p:nvPr>
        </p:nvSpPr>
        <p:spPr>
          <a:xfrm>
            <a:off x="342450" y="1308225"/>
            <a:ext cx="8459100" cy="2752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The Student Information Form provides DSS with general information about yourself, impact of your condition, accommodation history, and anticipated need for specific accommodations as they relate to your condition.</a:t>
            </a:r>
            <a:endParaRPr sz="1600" dirty="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 dirty="0"/>
          </a:p>
          <a:p>
            <a:pPr marL="457200" lvl="0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The form may be completed online:  </a:t>
            </a:r>
            <a:r>
              <a:rPr lang="en" sz="1600" u="sng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https://dss.sonoma.edu/register-services</a:t>
            </a:r>
            <a:endParaRPr sz="1600" dirty="0"/>
          </a:p>
          <a:p>
            <a:pPr marL="457200" lvl="0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Please call the office at 707-664-2677, to schedule a “Prospective Student” appointment.</a:t>
            </a:r>
            <a:endParaRPr sz="1600" dirty="0"/>
          </a:p>
        </p:txBody>
      </p:sp>
      <p:pic>
        <p:nvPicPr>
          <p:cNvPr id="143" name="Google Shape;143;p27" descr="QR Code to register for DSS Service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08366" y="3566427"/>
            <a:ext cx="1374738" cy="1243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ctrTitle"/>
          </p:nvPr>
        </p:nvSpPr>
        <p:spPr>
          <a:xfrm>
            <a:off x="1878075" y="312950"/>
            <a:ext cx="6619800" cy="51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29A"/>
              </a:buClr>
              <a:buSzPts val="4500"/>
              <a:buFont typeface="Proxima Nova"/>
              <a:buNone/>
            </a:pPr>
            <a:r>
              <a:rPr lang="en" sz="2800" b="1" u="sng">
                <a:solidFill>
                  <a:srgbClr val="E8F2FE"/>
                </a:solidFill>
                <a:latin typeface="Proxima Nova"/>
                <a:ea typeface="Proxima Nova"/>
                <a:cs typeface="Proxima Nova"/>
                <a:sym typeface="Proxima Nov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Frequently Asked Questions</a:t>
            </a:r>
            <a:endParaRPr>
              <a:solidFill>
                <a:srgbClr val="E8F2FE"/>
              </a:solidFill>
            </a:endParaRPr>
          </a:p>
        </p:txBody>
      </p:sp>
      <p:sp>
        <p:nvSpPr>
          <p:cNvPr id="149" name="Google Shape;149;p28"/>
          <p:cNvSpPr txBox="1">
            <a:spLocks noGrp="1"/>
          </p:cNvSpPr>
          <p:nvPr>
            <p:ph type="subTitle" idx="1"/>
          </p:nvPr>
        </p:nvSpPr>
        <p:spPr>
          <a:xfrm>
            <a:off x="1878075" y="1036675"/>
            <a:ext cx="6619800" cy="34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F2FE"/>
              </a:buClr>
              <a:buSzPts val="1900"/>
              <a:buFont typeface="Proxima Nova"/>
              <a:buChar char="●"/>
            </a:pPr>
            <a:r>
              <a:rPr lang="en" sz="1900">
                <a:solidFill>
                  <a:srgbClr val="E8F2FE"/>
                </a:solidFill>
                <a:latin typeface="Proxima Nova"/>
                <a:ea typeface="Proxima Nova"/>
                <a:cs typeface="Proxima Nova"/>
                <a:sym typeface="Proxima Nova"/>
              </a:rPr>
              <a:t>What is accommodation letter?</a:t>
            </a:r>
            <a:endParaRPr sz="1900">
              <a:solidFill>
                <a:srgbClr val="E8F2F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E8F2FE"/>
              </a:buClr>
              <a:buSzPts val="1900"/>
              <a:buFont typeface="Proxima Nova"/>
              <a:buChar char="●"/>
            </a:pPr>
            <a:r>
              <a:rPr lang="en" sz="1900">
                <a:solidFill>
                  <a:srgbClr val="E8F2FE"/>
                </a:solidFill>
                <a:latin typeface="Proxima Nova"/>
                <a:ea typeface="Proxima Nova"/>
                <a:cs typeface="Proxima Nova"/>
                <a:sym typeface="Proxima Nova"/>
              </a:rPr>
              <a:t>When is a student required to notify faculty of a need for accommodations?</a:t>
            </a:r>
            <a:endParaRPr sz="1900">
              <a:solidFill>
                <a:srgbClr val="E8F2F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E8F2F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F2FE"/>
              </a:buClr>
              <a:buSzPts val="1900"/>
              <a:buFont typeface="Proxima Nova"/>
              <a:buChar char="●"/>
            </a:pPr>
            <a:r>
              <a:rPr lang="en" sz="1900">
                <a:solidFill>
                  <a:srgbClr val="E8F2FE"/>
                </a:solidFill>
                <a:latin typeface="Proxima Nova"/>
                <a:ea typeface="Proxima Nova"/>
                <a:cs typeface="Proxima Nova"/>
                <a:sym typeface="Proxima Nova"/>
              </a:rPr>
              <a:t>Do faculty have access to my records and know about my personal situation?</a:t>
            </a:r>
            <a:endParaRPr sz="1900">
              <a:solidFill>
                <a:srgbClr val="E8F2F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E8F2F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F2FE"/>
              </a:buClr>
              <a:buSzPts val="1900"/>
              <a:buFont typeface="Proxima Nova"/>
              <a:buChar char="●"/>
            </a:pPr>
            <a:r>
              <a:rPr lang="en" sz="1900">
                <a:solidFill>
                  <a:srgbClr val="E8F2FE"/>
                </a:solidFill>
                <a:latin typeface="Proxima Nova"/>
                <a:ea typeface="Proxima Nova"/>
                <a:cs typeface="Proxima Nova"/>
                <a:sym typeface="Proxima Nova"/>
              </a:rPr>
              <a:t>Is there ever a cut-off for when I may seek accommodations during the semester?  Do faculty have to provide these accommodations?</a:t>
            </a:r>
            <a:endParaRPr sz="1900">
              <a:solidFill>
                <a:srgbClr val="E8F2F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E8F2F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F2FE"/>
              </a:buClr>
              <a:buSzPts val="1900"/>
              <a:buFont typeface="Proxima Nova"/>
              <a:buChar char="●"/>
            </a:pPr>
            <a:r>
              <a:rPr lang="en" sz="1900">
                <a:solidFill>
                  <a:srgbClr val="E8F2FE"/>
                </a:solidFill>
                <a:latin typeface="Proxima Nova"/>
                <a:ea typeface="Proxima Nova"/>
                <a:cs typeface="Proxima Nova"/>
                <a:sym typeface="Proxima Nova"/>
              </a:rPr>
              <a:t>Other questions?</a:t>
            </a:r>
            <a:endParaRPr sz="1900">
              <a:solidFill>
                <a:srgbClr val="E8F2F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ctrTitle"/>
          </p:nvPr>
        </p:nvSpPr>
        <p:spPr>
          <a:xfrm>
            <a:off x="1878075" y="666875"/>
            <a:ext cx="6619800" cy="76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subTitle" idx="1"/>
          </p:nvPr>
        </p:nvSpPr>
        <p:spPr>
          <a:xfrm>
            <a:off x="1878075" y="1561650"/>
            <a:ext cx="6619800" cy="268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Apply online at Cal State Apply.</a:t>
            </a:r>
            <a:endParaRPr sz="1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Check your email for an automated application receipt and updates on the status of your application.</a:t>
            </a:r>
            <a:endParaRPr sz="1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Check your MySSU account for updates, requirements, and deadlines.</a:t>
            </a:r>
            <a:endParaRPr sz="1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Schedule new student orientation &amp; registration for classes.</a:t>
            </a:r>
            <a:endParaRPr sz="1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Register with DSS.</a:t>
            </a:r>
            <a:endParaRPr sz="1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>
            <a:spLocks noGrp="1"/>
          </p:cNvSpPr>
          <p:nvPr>
            <p:ph type="title"/>
          </p:nvPr>
        </p:nvSpPr>
        <p:spPr>
          <a:xfrm>
            <a:off x="342475" y="333524"/>
            <a:ext cx="8459100" cy="641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Contact Us</a:t>
            </a:r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body" idx="1"/>
          </p:nvPr>
        </p:nvSpPr>
        <p:spPr>
          <a:xfrm>
            <a:off x="342475" y="1308082"/>
            <a:ext cx="8459100" cy="2474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Schulz 1014A (Bottom floor of the library)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Office Hours:  Monday - Friday, 8:00 AM to 5:00 PM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Phone:  (707) 664-2677 (Dial 711 for Relay)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Fax:  (707) 664-3330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Email:  </a:t>
            </a:r>
            <a:r>
              <a:rPr lang="en" u="sng">
                <a:solidFill>
                  <a:srgbClr val="004C9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disability.services@sonoma.edu</a:t>
            </a:r>
            <a:endParaRPr>
              <a:solidFill>
                <a:srgbClr val="004C97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600" b="1"/>
              <a:t>Thank you for stopping by!</a:t>
            </a:r>
            <a:endParaRPr sz="36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ctrTitle"/>
          </p:nvPr>
        </p:nvSpPr>
        <p:spPr>
          <a:xfrm>
            <a:off x="1878075" y="666875"/>
            <a:ext cx="6619800" cy="62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Overview</a:t>
            </a:r>
            <a:endParaRPr dirty="0"/>
          </a:p>
        </p:txBody>
      </p:sp>
      <p:sp>
        <p:nvSpPr>
          <p:cNvPr id="82" name="Google Shape;82;p18"/>
          <p:cNvSpPr txBox="1">
            <a:spLocks noGrp="1"/>
          </p:cNvSpPr>
          <p:nvPr>
            <p:ph type="subTitle" idx="1"/>
          </p:nvPr>
        </p:nvSpPr>
        <p:spPr>
          <a:xfrm>
            <a:off x="1878075" y="1657675"/>
            <a:ext cx="6619800" cy="23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Meet the DSS Staff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DSS Highlights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Common Accommodations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Support Services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Differences between high school and college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How to access DSS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FAQs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Next steps - Questions?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342475" y="333524"/>
            <a:ext cx="84591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29A"/>
              </a:buClr>
              <a:buSzPts val="4500"/>
              <a:buFont typeface="Proxima Nova"/>
              <a:buNone/>
            </a:pPr>
            <a:r>
              <a:rPr lang="en" sz="2800" u="sng">
                <a:solidFill>
                  <a:srgbClr val="21529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Meet the DSS Staff Members</a:t>
            </a:r>
            <a:endParaRPr sz="2800">
              <a:solidFill>
                <a:srgbClr val="21529A"/>
              </a:solidFill>
            </a:endParaRPr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1"/>
          </p:nvPr>
        </p:nvSpPr>
        <p:spPr>
          <a:xfrm>
            <a:off x="342475" y="1030876"/>
            <a:ext cx="8459100" cy="27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Brent Boyer, M.A. - Director</a:t>
            </a:r>
            <a:endParaRPr sz="2100"/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Christy Giambastiani - Senior Disability Management Advisor</a:t>
            </a:r>
            <a:endParaRPr sz="2100"/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Michael Eynon, M.A. - Testing Coordinator</a:t>
            </a:r>
            <a:endParaRPr sz="2100"/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Mary Lenoir, M.A. - Disability Management Advisor</a:t>
            </a:r>
            <a:endParaRPr sz="2100"/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Sydney Johnston, M.S. - Disability Management Advisor</a:t>
            </a:r>
            <a:endParaRPr sz="2100"/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Noelia Franzen, M.A. Ed. - Senior Accessibility Coordinator</a:t>
            </a:r>
            <a:endParaRPr sz="2100"/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Stephanie Graham - Accessibility Specialist</a:t>
            </a:r>
            <a:endParaRPr sz="2100"/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Ellie Orona - Student Access &amp; Success Specialist</a:t>
            </a:r>
            <a:endParaRPr sz="2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ctrTitle"/>
          </p:nvPr>
        </p:nvSpPr>
        <p:spPr>
          <a:xfrm>
            <a:off x="1878075" y="391625"/>
            <a:ext cx="6619800" cy="80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DSS Highlights</a:t>
            </a:r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ubTitle" idx="1"/>
          </p:nvPr>
        </p:nvSpPr>
        <p:spPr>
          <a:xfrm>
            <a:off x="1807300" y="1285298"/>
            <a:ext cx="6619800" cy="19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8F2FE"/>
              </a:buClr>
              <a:buSzPts val="1900"/>
              <a:buFont typeface="Arial"/>
              <a:buChar char="●"/>
            </a:pPr>
            <a:r>
              <a:rPr lang="en" sz="1900">
                <a:latin typeface="Proxima Nova"/>
                <a:ea typeface="Proxima Nova"/>
                <a:cs typeface="Proxima Nova"/>
                <a:sym typeface="Proxima Nova"/>
              </a:rPr>
              <a:t>672 students served</a:t>
            </a:r>
            <a:r>
              <a:rPr lang="en" sz="1900">
                <a:solidFill>
                  <a:srgbClr val="E8F2FE"/>
                </a:solidFill>
                <a:latin typeface="Proxima Nova"/>
                <a:ea typeface="Proxima Nova"/>
                <a:cs typeface="Proxima Nova"/>
                <a:sym typeface="Proxima Nova"/>
              </a:rPr>
              <a:t>   - 11.5% of the student population.</a:t>
            </a:r>
            <a:endParaRPr sz="1900">
              <a:solidFill>
                <a:srgbClr val="E8F2F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F2FE"/>
              </a:buClr>
              <a:buSzPts val="1900"/>
              <a:buFont typeface="Arial"/>
              <a:buChar char="●"/>
            </a:pPr>
            <a:r>
              <a:rPr lang="en" sz="1900">
                <a:solidFill>
                  <a:srgbClr val="E8F2FE"/>
                </a:solidFill>
                <a:latin typeface="Proxima Nova"/>
                <a:ea typeface="Proxima Nova"/>
                <a:cs typeface="Proxima Nova"/>
                <a:sym typeface="Proxima Nova"/>
              </a:rPr>
              <a:t>Dean’s List recipients</a:t>
            </a:r>
            <a:endParaRPr sz="1900">
              <a:solidFill>
                <a:srgbClr val="E8F2F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F2FE"/>
              </a:buClr>
              <a:buSzPts val="1900"/>
              <a:buFont typeface="Arial"/>
              <a:buChar char="●"/>
            </a:pPr>
            <a:r>
              <a:rPr lang="en" sz="1900">
                <a:solidFill>
                  <a:srgbClr val="E8F2FE"/>
                </a:solidFill>
                <a:latin typeface="Proxima Nova"/>
                <a:ea typeface="Proxima Nova"/>
                <a:cs typeface="Proxima Nova"/>
                <a:sym typeface="Proxima Nova"/>
              </a:rPr>
              <a:t>Student government</a:t>
            </a:r>
            <a:endParaRPr sz="1900">
              <a:solidFill>
                <a:srgbClr val="E8F2F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F2FE"/>
              </a:buClr>
              <a:buSzPts val="1900"/>
              <a:buFont typeface="Arial"/>
              <a:buChar char="●"/>
            </a:pPr>
            <a:r>
              <a:rPr lang="en" sz="1900">
                <a:solidFill>
                  <a:srgbClr val="E8F2FE"/>
                </a:solidFill>
                <a:latin typeface="Proxima Nova"/>
                <a:ea typeface="Proxima Nova"/>
                <a:cs typeface="Proxima Nova"/>
                <a:sym typeface="Proxima Nova"/>
              </a:rPr>
              <a:t>Student athletes</a:t>
            </a:r>
            <a:endParaRPr sz="1900">
              <a:solidFill>
                <a:srgbClr val="E8F2F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F2FE"/>
              </a:buClr>
              <a:buSzPts val="1900"/>
              <a:buFont typeface="Arial"/>
              <a:buChar char="●"/>
            </a:pPr>
            <a:r>
              <a:rPr lang="en" sz="1900">
                <a:solidFill>
                  <a:srgbClr val="E8F2FE"/>
                </a:solidFill>
                <a:latin typeface="Proxima Nova"/>
                <a:ea typeface="Proxima Nova"/>
                <a:cs typeface="Proxima Nova"/>
                <a:sym typeface="Proxima Nova"/>
              </a:rPr>
              <a:t>Peer Mentors</a:t>
            </a:r>
            <a:endParaRPr sz="1900">
              <a:solidFill>
                <a:srgbClr val="E8F2F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F2FE"/>
              </a:buClr>
              <a:buSzPts val="1900"/>
              <a:buFont typeface="Arial"/>
              <a:buChar char="●"/>
            </a:pPr>
            <a:r>
              <a:rPr lang="en" sz="1900">
                <a:solidFill>
                  <a:srgbClr val="E8F2FE"/>
                </a:solidFill>
                <a:latin typeface="Proxima Nova"/>
                <a:ea typeface="Proxima Nova"/>
                <a:cs typeface="Proxima Nova"/>
                <a:sym typeface="Proxima Nova"/>
              </a:rPr>
              <a:t>Study away participants</a:t>
            </a:r>
            <a:endParaRPr sz="1900">
              <a:solidFill>
                <a:srgbClr val="E8F2F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F2FE"/>
              </a:buClr>
              <a:buSzPts val="1900"/>
              <a:buFont typeface="Arial"/>
              <a:buChar char="●"/>
            </a:pPr>
            <a:r>
              <a:rPr lang="en" sz="1900">
                <a:solidFill>
                  <a:srgbClr val="E8F2FE"/>
                </a:solidFill>
                <a:latin typeface="Proxima Nova"/>
                <a:ea typeface="Proxima Nova"/>
                <a:cs typeface="Proxima Nova"/>
                <a:sym typeface="Proxima Nova"/>
              </a:rPr>
              <a:t>Performing arts &amp; music</a:t>
            </a:r>
            <a:endParaRPr sz="1900">
              <a:solidFill>
                <a:srgbClr val="E8F2F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F2FE"/>
              </a:buClr>
              <a:buSzPts val="1900"/>
              <a:buFont typeface="Arial"/>
              <a:buChar char="●"/>
            </a:pPr>
            <a:r>
              <a:rPr lang="en" sz="1900">
                <a:solidFill>
                  <a:srgbClr val="E8F2FE"/>
                </a:solidFill>
                <a:latin typeface="Proxima Nova"/>
                <a:ea typeface="Proxima Nova"/>
                <a:cs typeface="Proxima Nova"/>
                <a:sym typeface="Proxima Nova"/>
              </a:rPr>
              <a:t>Research &amp; Internships</a:t>
            </a:r>
            <a:endParaRPr sz="1900">
              <a:solidFill>
                <a:srgbClr val="E8F2F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F2FE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E8F2FE"/>
                </a:solidFill>
                <a:latin typeface="Proxima Nova"/>
                <a:ea typeface="Proxima Nova"/>
                <a:cs typeface="Proxima Nova"/>
                <a:sym typeface="Proxima Nova"/>
              </a:rPr>
              <a:t>SSU DSS - the only office within the CSU who also provides academic advising to our students.</a:t>
            </a:r>
            <a:endParaRPr>
              <a:solidFill>
                <a:srgbClr val="E8F2F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>
            <a:spLocks noGrp="1"/>
          </p:cNvSpPr>
          <p:nvPr>
            <p:ph type="ctrTitle"/>
          </p:nvPr>
        </p:nvSpPr>
        <p:spPr>
          <a:xfrm>
            <a:off x="1878075" y="312950"/>
            <a:ext cx="6619800" cy="114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Accommodations</a:t>
            </a:r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ubTitle" idx="1"/>
          </p:nvPr>
        </p:nvSpPr>
        <p:spPr>
          <a:xfrm>
            <a:off x="1878075" y="1605148"/>
            <a:ext cx="6619800" cy="19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8F2FE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E8F2FE"/>
                </a:solidFill>
                <a:latin typeface="Proxima Nova"/>
                <a:ea typeface="Proxima Nova"/>
                <a:cs typeface="Proxima Nova"/>
                <a:sym typeface="Proxima Nova"/>
              </a:rPr>
              <a:t>Additional time for timed exams or quizzes.</a:t>
            </a:r>
            <a:endParaRPr sz="2000">
              <a:solidFill>
                <a:srgbClr val="E8F2F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F2FE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E8F2FE"/>
                </a:solidFill>
                <a:latin typeface="Proxima Nova"/>
                <a:ea typeface="Proxima Nova"/>
                <a:cs typeface="Proxima Nova"/>
                <a:sym typeface="Proxima Nova"/>
              </a:rPr>
              <a:t>Reduced distraction testing environment in the DSS office.</a:t>
            </a:r>
            <a:endParaRPr sz="2000">
              <a:solidFill>
                <a:srgbClr val="E8F2F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F2FE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E8F2FE"/>
                </a:solidFill>
                <a:latin typeface="Proxima Nova"/>
                <a:ea typeface="Proxima Nova"/>
                <a:cs typeface="Proxima Nova"/>
                <a:sym typeface="Proxima Nova"/>
              </a:rPr>
              <a:t>Academic advising for all students.</a:t>
            </a:r>
            <a:endParaRPr sz="2000">
              <a:solidFill>
                <a:srgbClr val="E8F2F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F2FE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E8F2FE"/>
                </a:solidFill>
                <a:latin typeface="Proxima Nova"/>
                <a:ea typeface="Proxima Nova"/>
                <a:cs typeface="Proxima Nova"/>
                <a:sym typeface="Proxima Nova"/>
              </a:rPr>
              <a:t>Note taking assistance.</a:t>
            </a:r>
            <a:endParaRPr sz="2000">
              <a:solidFill>
                <a:srgbClr val="E8F2F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F2FE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E8F2FE"/>
                </a:solidFill>
                <a:latin typeface="Proxima Nova"/>
                <a:ea typeface="Proxima Nova"/>
                <a:cs typeface="Proxima Nova"/>
                <a:sym typeface="Proxima Nova"/>
              </a:rPr>
              <a:t>Alternate media.</a:t>
            </a:r>
            <a:endParaRPr sz="2000">
              <a:solidFill>
                <a:srgbClr val="E8F2F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F2FE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E8F2FE"/>
                </a:solidFill>
                <a:latin typeface="Proxima Nova"/>
                <a:ea typeface="Proxima Nova"/>
                <a:cs typeface="Proxima Nova"/>
                <a:sym typeface="Proxima Nova"/>
              </a:rPr>
              <a:t>Captioning.</a:t>
            </a:r>
            <a:endParaRPr sz="2000">
              <a:solidFill>
                <a:srgbClr val="E8F2F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F2FE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E8F2FE"/>
                </a:solidFill>
                <a:latin typeface="Proxima Nova"/>
                <a:ea typeface="Proxima Nova"/>
                <a:cs typeface="Proxima Nova"/>
                <a:sym typeface="Proxima Nova"/>
              </a:rPr>
              <a:t>Adaptive furniture - chairs/tables.</a:t>
            </a:r>
            <a:endParaRPr sz="2000">
              <a:solidFill>
                <a:srgbClr val="E8F2F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F2FE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E8F2FE"/>
                </a:solidFill>
                <a:latin typeface="Proxima Nova"/>
                <a:ea typeface="Proxima Nova"/>
                <a:cs typeface="Proxima Nova"/>
                <a:sym typeface="Proxima Nova"/>
              </a:rPr>
              <a:t>ADA Campus housing &amp; dietary accommodations.</a:t>
            </a:r>
            <a:endParaRPr sz="2000">
              <a:solidFill>
                <a:srgbClr val="E8F2F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>
            <a:spLocks noGrp="1"/>
          </p:cNvSpPr>
          <p:nvPr>
            <p:ph type="ctrTitle"/>
          </p:nvPr>
        </p:nvSpPr>
        <p:spPr>
          <a:xfrm>
            <a:off x="1878075" y="405375"/>
            <a:ext cx="6619800" cy="54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rgbClr val="E8F2FE"/>
                </a:solidFill>
                <a:latin typeface="Proxima Nova"/>
                <a:ea typeface="Proxima Nova"/>
                <a:cs typeface="Proxima Nova"/>
                <a:sym typeface="Proxima Nova"/>
              </a:rPr>
              <a:t>Support Services</a:t>
            </a:r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ubTitle" idx="1"/>
          </p:nvPr>
        </p:nvSpPr>
        <p:spPr>
          <a:xfrm>
            <a:off x="1937900" y="996800"/>
            <a:ext cx="6619800" cy="25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8F2FE"/>
              </a:buClr>
              <a:buSzPts val="2000"/>
              <a:buFont typeface="Arial"/>
              <a:buChar char="●"/>
            </a:pPr>
            <a:r>
              <a:rPr lang="en" sz="2000" b="1">
                <a:solidFill>
                  <a:srgbClr val="E8F2FE"/>
                </a:solidFill>
                <a:latin typeface="Proxima Nova"/>
                <a:ea typeface="Proxima Nova"/>
                <a:cs typeface="Proxima Nova"/>
                <a:sym typeface="Proxima Nova"/>
              </a:rPr>
              <a:t>TRIO Support Services</a:t>
            </a:r>
            <a:endParaRPr sz="2000" b="1">
              <a:solidFill>
                <a:srgbClr val="E8F2F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F2FE"/>
              </a:buClr>
              <a:buSzPts val="2000"/>
              <a:buFont typeface="Arial"/>
              <a:buChar char="○"/>
            </a:pPr>
            <a:r>
              <a:rPr lang="en" sz="2000">
                <a:solidFill>
                  <a:srgbClr val="E8F2FE"/>
                </a:solidFill>
                <a:latin typeface="Arial"/>
                <a:ea typeface="Arial"/>
                <a:cs typeface="Arial"/>
                <a:sym typeface="Arial"/>
              </a:rPr>
              <a:t>Provide professional 1:1 support in math, reading, and writing.</a:t>
            </a:r>
            <a:endParaRPr sz="2000">
              <a:solidFill>
                <a:srgbClr val="E8F2F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000">
              <a:solidFill>
                <a:srgbClr val="E8F2F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8F2FE"/>
              </a:buClr>
              <a:buSzPts val="2000"/>
              <a:buFont typeface="Arial"/>
              <a:buChar char="●"/>
            </a:pPr>
            <a:r>
              <a:rPr lang="en" sz="2000" b="1">
                <a:solidFill>
                  <a:srgbClr val="E8F2FE"/>
                </a:solidFill>
                <a:latin typeface="Proxima Nova"/>
                <a:ea typeface="Proxima Nova"/>
                <a:cs typeface="Proxima Nova"/>
                <a:sym typeface="Proxima Nova"/>
              </a:rPr>
              <a:t>Learning and Academic Support Center (LARC)</a:t>
            </a:r>
            <a:endParaRPr sz="2000" b="1">
              <a:solidFill>
                <a:srgbClr val="E8F2F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F2FE"/>
              </a:buClr>
              <a:buSzPts val="2000"/>
              <a:buFont typeface="Arial"/>
              <a:buChar char="○"/>
            </a:pPr>
            <a:r>
              <a:rPr lang="en" sz="2000">
                <a:solidFill>
                  <a:srgbClr val="E8F2FE"/>
                </a:solidFill>
                <a:latin typeface="Arial"/>
                <a:ea typeface="Arial"/>
                <a:cs typeface="Arial"/>
                <a:sym typeface="Arial"/>
              </a:rPr>
              <a:t>Tutoring, Writing Center, Supplemental Instruction (embedded in some courses).</a:t>
            </a:r>
            <a:endParaRPr sz="2000">
              <a:solidFill>
                <a:srgbClr val="E8F2F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E8F2F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>
              <a:solidFill>
                <a:srgbClr val="E8F2F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8F2FE"/>
              </a:buClr>
              <a:buSzPts val="2000"/>
              <a:buFont typeface="Arial"/>
              <a:buChar char="●"/>
            </a:pPr>
            <a:r>
              <a:rPr lang="en" sz="2000" b="1">
                <a:solidFill>
                  <a:srgbClr val="E8F2FE"/>
                </a:solidFill>
                <a:latin typeface="Proxima Nova"/>
                <a:ea typeface="Proxima Nova"/>
                <a:cs typeface="Proxima Nova"/>
                <a:sym typeface="Proxima Nova"/>
              </a:rPr>
              <a:t>Counseling and Psychological Services.</a:t>
            </a:r>
            <a:endParaRPr sz="2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529A"/>
              </a:buClr>
              <a:buSzPts val="2000"/>
              <a:buFont typeface="Proxima Nova"/>
              <a:buChar char="●"/>
            </a:pPr>
            <a:endParaRPr sz="2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F2FE"/>
              </a:buClr>
              <a:buSzPts val="2000"/>
              <a:buFont typeface="Proxima Nova"/>
              <a:buChar char="●"/>
            </a:pPr>
            <a:r>
              <a:rPr lang="en" sz="2000" b="1">
                <a:solidFill>
                  <a:srgbClr val="E8F2FE"/>
                </a:solidFill>
                <a:latin typeface="Proxima Nova"/>
                <a:ea typeface="Proxima Nova"/>
                <a:cs typeface="Proxima Nova"/>
                <a:sym typeface="Proxima Nova"/>
              </a:rPr>
              <a:t>Department of Rehabilitation (DOR).</a:t>
            </a:r>
            <a:endParaRPr sz="2000" b="1">
              <a:solidFill>
                <a:srgbClr val="E8F2F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2" descr="QR Code for Support Services&#10;"/>
          <p:cNvSpPr txBox="1"/>
          <p:nvPr/>
        </p:nvSpPr>
        <p:spPr>
          <a:xfrm>
            <a:off x="342450" y="306924"/>
            <a:ext cx="84591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1">
              <a:solidFill>
                <a:srgbClr val="E8F2FE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8" name="Google Shape;108;p22" descr="QR Code for Support Servic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50" y="3234075"/>
            <a:ext cx="1834125" cy="183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2475" y="333525"/>
            <a:ext cx="84666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roxima Nova"/>
              <a:buNone/>
            </a:pPr>
            <a:r>
              <a:rPr lang="en" sz="2600" dirty="0">
                <a:solidFill>
                  <a:srgbClr val="21529A"/>
                </a:solidFill>
              </a:rPr>
              <a:t>Comparison of High School &amp; College Services for Students with Disabilities - Who is Responsible?</a:t>
            </a:r>
            <a:endParaRPr sz="2600" b="1" dirty="0">
              <a:solidFill>
                <a:srgbClr val="21529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3" name="Google Shape;113;p2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42475" y="1435400"/>
            <a:ext cx="3528900" cy="25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dirty="0"/>
              <a:t>Parents or teachers often initiate disability-related services.</a:t>
            </a:r>
            <a:endParaRPr sz="15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529A"/>
              </a:buClr>
              <a:buSzPts val="2100"/>
              <a:buFont typeface="Proxima Nova"/>
              <a:buNone/>
            </a:pPr>
            <a:endParaRPr sz="1500" dirty="0"/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dirty="0"/>
              <a:t>Students “sometimes” are not actively involved in their educational plan.</a:t>
            </a:r>
            <a:endParaRPr sz="1500" dirty="0"/>
          </a:p>
        </p:txBody>
      </p:sp>
      <p:sp>
        <p:nvSpPr>
          <p:cNvPr id="114" name="Google Shape;114;p2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319125" y="1395525"/>
            <a:ext cx="3681300" cy="29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dirty="0"/>
              <a:t>Students need to initiate services, rather than parents.</a:t>
            </a:r>
            <a:endParaRPr sz="15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529A"/>
              </a:buClr>
              <a:buSzPts val="2100"/>
              <a:buFont typeface="Proxima Nova"/>
              <a:buNone/>
            </a:pPr>
            <a:endParaRPr sz="1500" dirty="0"/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dirty="0"/>
              <a:t>Students do not have to disclose that they have a disability, however, they must do so with DSS if they want to receive academic accommodations.</a:t>
            </a:r>
            <a:endParaRPr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342475" y="333525"/>
            <a:ext cx="84666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roxima Nova"/>
              <a:buNone/>
            </a:pPr>
            <a:r>
              <a:rPr lang="en" sz="2600">
                <a:solidFill>
                  <a:srgbClr val="21529A"/>
                </a:solidFill>
              </a:rPr>
              <a:t>Comparison of High School &amp; College Services for Students with Disabilities - Disability Documentation</a:t>
            </a:r>
            <a:endParaRPr sz="2600" b="1">
              <a:solidFill>
                <a:srgbClr val="21529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0" name="Google Shape;120;p24"/>
          <p:cNvSpPr txBox="1">
            <a:spLocks noGrp="1"/>
          </p:cNvSpPr>
          <p:nvPr>
            <p:ph type="body" idx="1"/>
          </p:nvPr>
        </p:nvSpPr>
        <p:spPr>
          <a:xfrm>
            <a:off x="375700" y="1703800"/>
            <a:ext cx="3528900" cy="25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Individualized Educational Plan (IEP) or Section 504 Plan identify services and/or accommodations.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529A"/>
              </a:buClr>
              <a:buSzPts val="2100"/>
              <a:buFont typeface="Proxima Nova"/>
              <a:buNone/>
            </a:pPr>
            <a:endParaRPr sz="15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2"/>
          </p:nvPr>
        </p:nvSpPr>
        <p:spPr>
          <a:xfrm>
            <a:off x="4319125" y="1574950"/>
            <a:ext cx="3681300" cy="27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High school IEP or 504 Plan is generally not sufficient documentation by itself to document a disability.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529A"/>
              </a:buClr>
              <a:buSzPts val="2100"/>
              <a:buFont typeface="Proxima Nova"/>
              <a:buNone/>
            </a:pPr>
            <a:endParaRPr sz="1500"/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Schools set reasonable standards for documentation requirements.</a:t>
            </a:r>
            <a:endParaRPr sz="15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Documentation should be prepared by an appropriate professional such as a medical doctor, psychologist, etc.</a:t>
            </a:r>
            <a:endParaRPr sz="1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>
            <a:spLocks noGrp="1"/>
          </p:cNvSpPr>
          <p:nvPr>
            <p:ph type="title"/>
          </p:nvPr>
        </p:nvSpPr>
        <p:spPr>
          <a:xfrm>
            <a:off x="342475" y="333525"/>
            <a:ext cx="84666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roxima Nova"/>
              <a:buNone/>
            </a:pPr>
            <a:r>
              <a:rPr lang="en" sz="2600">
                <a:solidFill>
                  <a:srgbClr val="21529A"/>
                </a:solidFill>
              </a:rPr>
              <a:t>Comparison of High School &amp; College Services for Students with Disabilities - Accommodations</a:t>
            </a:r>
            <a:endParaRPr sz="2600" b="1">
              <a:solidFill>
                <a:srgbClr val="21529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294350" y="1457275"/>
            <a:ext cx="3528900" cy="25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When modifications are made, students with disabilities may not be expected to master the same academic content as others in the classroom - it is important to know whether courses or modifications are meeting college requirements.</a:t>
            </a:r>
            <a:endParaRPr sz="15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Guarantee success by modifying curriculum. 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529A"/>
              </a:buClr>
              <a:buSzPts val="2100"/>
              <a:buFont typeface="Proxima Nova"/>
              <a:buNone/>
            </a:pPr>
            <a:endParaRPr sz="15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128" name="Google Shape;128;p25"/>
          <p:cNvSpPr txBox="1">
            <a:spLocks noGrp="1"/>
          </p:cNvSpPr>
          <p:nvPr>
            <p:ph type="body" idx="2"/>
          </p:nvPr>
        </p:nvSpPr>
        <p:spPr>
          <a:xfrm>
            <a:off x="4319125" y="1160025"/>
            <a:ext cx="3681300" cy="3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Academic adjustments may include auxiliary aids or modifications as necessary to ensure equal educational opportunity, but not lower expectations or fundamentally alter the requirements of of the program/class.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529A"/>
              </a:buClr>
              <a:buSzPts val="2100"/>
              <a:buFont typeface="Proxima Nova"/>
              <a:buNone/>
            </a:pPr>
            <a:endParaRPr sz="1500"/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Examples include: Extended time for testing, note taking assistance, sign language interpreters, alternate formatetted materials, etc.</a:t>
            </a:r>
            <a:endParaRPr sz="15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“Guarantee access - not success.”</a:t>
            </a:r>
            <a:endParaRPr sz="15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SU Master Layout">
  <a:themeElements>
    <a:clrScheme name="Simple Light">
      <a:dk1>
        <a:srgbClr val="004C97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869</Words>
  <Application>Microsoft Office PowerPoint</Application>
  <PresentationFormat>On-screen Show (16:9)</PresentationFormat>
  <Paragraphs>115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Proxima Nova Semibold</vt:lpstr>
      <vt:lpstr>Proxima Nova</vt:lpstr>
      <vt:lpstr>Proxima Nova Extrabold</vt:lpstr>
      <vt:lpstr>SSU Master Layout</vt:lpstr>
      <vt:lpstr>Disability Services for Students (DSS)</vt:lpstr>
      <vt:lpstr>Overview</vt:lpstr>
      <vt:lpstr>Meet the DSS Staff Members</vt:lpstr>
      <vt:lpstr>DSS Highlights</vt:lpstr>
      <vt:lpstr>Common Accommodations</vt:lpstr>
      <vt:lpstr>Support Services</vt:lpstr>
      <vt:lpstr>Comparison of High School &amp; College Services for Students with Disabilities - Who is Responsible?</vt:lpstr>
      <vt:lpstr>Comparison of High School &amp; College Services for Students with Disabilities - Disability Documentation</vt:lpstr>
      <vt:lpstr>Comparison of High School &amp; College Services for Students with Disabilities - Accommodations</vt:lpstr>
      <vt:lpstr>Comparison of High School &amp; College Services for Students with Disabilities - Determining Accommodations</vt:lpstr>
      <vt:lpstr>How to Get Started with DSS: It is as Easy as 1, 2, 3. </vt:lpstr>
      <vt:lpstr>Frequently Asked Questions</vt:lpstr>
      <vt:lpstr>Next Steps</vt:lpstr>
      <vt:lpstr>How to 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Disability Services for Students (DSS)</dc:title>
  <cp:lastModifiedBy>Stephanie Graham</cp:lastModifiedBy>
  <cp:revision>1</cp:revision>
  <dcterms:modified xsi:type="dcterms:W3CDTF">2024-10-21T20:40:54Z</dcterms:modified>
</cp:coreProperties>
</file>